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67" r:id="rId3"/>
    <p:sldId id="257" r:id="rId4"/>
    <p:sldId id="304" r:id="rId5"/>
    <p:sldId id="301" r:id="rId6"/>
    <p:sldId id="336" r:id="rId7"/>
    <p:sldId id="337" r:id="rId8"/>
    <p:sldId id="338" r:id="rId9"/>
    <p:sldId id="258" r:id="rId10"/>
    <p:sldId id="319" r:id="rId11"/>
    <p:sldId id="339" r:id="rId12"/>
    <p:sldId id="340" r:id="rId13"/>
    <p:sldId id="341" r:id="rId14"/>
    <p:sldId id="342" r:id="rId15"/>
    <p:sldId id="343" r:id="rId16"/>
    <p:sldId id="283" r:id="rId17"/>
    <p:sldId id="266" r:id="rId18"/>
    <p:sldId id="27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B483"/>
    <a:srgbClr val="AA6730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4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FF29E0-8805-45AF-9948-0A27A2946356}" type="datetimeFigureOut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7A21DA-CD96-43AA-8971-50A7D3C45B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0E7F74-1259-4DF6-8319-B00C40AAAAF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FF04EED-BF62-4EB1-9630-EA553F305B44}" type="slidenum">
              <a:rPr lang="ru-RU" sz="1200">
                <a:latin typeface="Calibri" pitchFamily="34" charset="0"/>
              </a:rPr>
              <a:pPr algn="r"/>
              <a:t>3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0342E8-C430-4C9A-A972-10091FCE5A0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9CAD8B-6BC4-4B41-A2E0-18368CD664E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C7F82-9802-4D20-8B52-0B950EE160E1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0F12F-1884-4493-8F79-E7645819B2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1370E-31EC-4CF6-9B7B-E93B9AF883CC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3DABD-2C93-4F87-AED1-5F12A150C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9A54A-40E0-4F8E-AC58-8748279FA449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D7941-A356-4675-97F8-1E7CB2309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EEAC1-E840-4B0B-81F6-53A2315DA6FC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C1319-7B05-4AF8-9A73-0F51FE7352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753FF-0FBB-4C7F-BD83-E93E0134C090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4E1C2-2D7D-4DD7-BEAC-F004650FA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FDDF6-6B31-425A-9BB1-99A0EF25CEAC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8A884-7BC1-4535-8C3F-1E61D6DF3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105C0-B3DE-4629-851D-33B82EEEBBBD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4BF11-74EF-4BC7-8C54-CFFA93061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5BF45-1678-4CB2-B2AE-160B3EF6AC46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BF837-988A-4541-9016-31A1D4A55F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18265-FC3C-4738-8FBB-27CA7C2EC0EA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F86AA-214E-42A7-BF47-D84A9F31BD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44E5A-C4F2-49C5-8856-AA739E963070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33A2D-8D27-4F1D-9BD6-26A0024F4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559E4-1610-4753-B62D-FC1C9D5DBB76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D87A8-E67D-4150-B3A8-14F5345DC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96CF2-B903-4A48-9D85-6D09123ACCED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D611F-1188-413F-A754-799086728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F5595-7DF2-49C9-8CD0-AA0918128D71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77985-048D-49C9-8084-3103322C8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C2C90-90E1-4BE3-AF7B-1401EF43E755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3D09-BAF4-42A9-BA82-9C341E087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96498-B387-48C7-9EB3-9A76D8110D8A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572D6-970F-4144-8215-0C44EFBE5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2AB34-40AC-42AD-83D6-09044A252FB5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2D408-CD61-468E-B059-12AD47102D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1AB0F-7ADD-40F0-B10B-1E46C78C88BA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0D82F-C6AC-49F0-A874-FB50BAEAE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D2801-D48E-4DBE-A080-0E8644F5945C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A7FCA-6AA2-44ED-85B1-01418B483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08025-2977-4758-A4DD-BCA01A02E5EE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41BE5-D6F1-426F-AA44-132125712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37B8B-A130-460E-A743-F5201D8E1934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8E6C1-76E3-4F46-942A-8848C83B2B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3E735-E5FF-471F-887F-D1D4A0E9EECD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23581-9BC1-4198-8B74-7B950A329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94B9E-3394-416D-B7D3-D01F02A345DE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A07FD-45E4-45A4-8E34-AB2043CAE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A6AA6-B106-4127-8047-1EBB348661C9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396A6-11DA-4538-B33D-DF483DEB3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50ECBEC-050D-40BC-84FA-7D0107BF8695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AC846C-C8C2-4735-B054-8DC7A98B3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 spd="med">
    <p:fade/>
  </p:transition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3C0A2F2-CF34-4508-B732-EBB93CDF19DE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Антоненкова АНжелика ВикторовнаАнтионенкова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35CEB6A-C4B7-48F8-8953-A84B0FD95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  <p:sldLayoutId id="2147483672" r:id="rId12"/>
  </p:sldLayoutIdLst>
  <p:transition spd="med">
    <p:fade/>
  </p:transition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rambler.ru/search?query=%D0%97%D0%BE%D0%BB%D0%BE%D1%82%D0%B0%D1%8F+%D0%9E%D1%80%D0%B4%D0%B0" TargetMode="External"/><Relationship Id="rId2" Type="http://schemas.openxmlformats.org/officeDocument/2006/relationships/hyperlink" Target="http://muamuk.livejournal.com/248094.html?thread=1947678" TargetMode="External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img15.nnm.ru/a/e/4/b/d/82714fbb2e40c9fd6219d8a9d65.jpg" TargetMode="External"/><Relationship Id="rId4" Type="http://schemas.openxmlformats.org/officeDocument/2006/relationships/hyperlink" Target="http://cultrus.roskultura.ru/foto/tv6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/>
          </p:cNvSpPr>
          <p:nvPr>
            <p:ph type="ctrTitle"/>
          </p:nvPr>
        </p:nvSpPr>
        <p:spPr>
          <a:xfrm>
            <a:off x="685800" y="14843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u="sng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Тема урока:</a:t>
            </a:r>
          </a:p>
        </p:txBody>
      </p:sp>
      <p:sp>
        <p:nvSpPr>
          <p:cNvPr id="47109" name="Rectangle 5"/>
          <p:cNvSpPr>
            <a:spLocks noGrp="1"/>
          </p:cNvSpPr>
          <p:nvPr>
            <p:ph type="subTitle" idx="1"/>
          </p:nvPr>
        </p:nvSpPr>
        <p:spPr>
          <a:xfrm>
            <a:off x="611188" y="2997200"/>
            <a:ext cx="8208962" cy="3311525"/>
          </a:xfr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«Русь и Золотая Орда »</a:t>
            </a: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250825" y="260350"/>
            <a:ext cx="8642350" cy="1008063"/>
          </a:xfrm>
          <a:prstGeom prst="bevel">
            <a:avLst>
              <a:gd name="adj" fmla="val 12500"/>
            </a:avLst>
          </a:prstGeom>
          <a:solidFill>
            <a:srgbClr val="AA673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История России, 6 класс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/>
          </p:cNvSpPr>
          <p:nvPr>
            <p:ph type="body" idx="1"/>
          </p:nvPr>
        </p:nvSpPr>
        <p:spPr>
          <a:xfrm>
            <a:off x="4572000" y="1557338"/>
            <a:ext cx="4114800" cy="45688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Подумайте, почему же Александр Невский, сумевший разгромить немцев и шведов, не стал бороться против Орды?</a:t>
            </a:r>
          </a:p>
        </p:txBody>
      </p:sp>
      <p:sp>
        <p:nvSpPr>
          <p:cNvPr id="63492" name="WordArt 2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792003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Борьба русского народа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против ордынского владычества</a:t>
            </a:r>
          </a:p>
        </p:txBody>
      </p:sp>
      <p:pic>
        <p:nvPicPr>
          <p:cNvPr id="63494" name="Picture 6" descr="82714fbb2e40c9fd6219d8a9d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557338"/>
            <a:ext cx="3768725" cy="47672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/>
          </p:cNvSpPr>
          <p:nvPr>
            <p:ph type="body" sz="half" idx="1"/>
          </p:nvPr>
        </p:nvSpPr>
        <p:spPr>
          <a:xfrm>
            <a:off x="323850" y="1341438"/>
            <a:ext cx="8569325" cy="5400675"/>
          </a:xfrm>
        </p:spPr>
        <p:txBody>
          <a:bodyPr/>
          <a:lstStyle/>
          <a:p>
            <a:pPr marL="533400" indent="-533400">
              <a:buFont typeface="Arial" charset="0"/>
              <a:buNone/>
            </a:pPr>
            <a:r>
              <a:rPr lang="ru-RU" b="1" u="sng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Политические: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Процесс деления русских земель на северо-востоке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формирование на Руси абсолютной, деспотической власти 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 Усиление усобиц между князьями за ярлык, уменьшение роли Веча 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Ценность власти стала выше, чем ценность права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 Привитие на Руси патриархальных норм общества</a:t>
            </a:r>
            <a:r>
              <a:rPr lang="ru-RU" smtClean="0"/>
              <a:t> </a:t>
            </a:r>
          </a:p>
        </p:txBody>
      </p:sp>
      <p:sp>
        <p:nvSpPr>
          <p:cNvPr id="64520" name="WordArt 2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792003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Последствия ордынского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 владычества.</a:t>
            </a: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body" sz="half" idx="1"/>
          </p:nvPr>
        </p:nvSpPr>
        <p:spPr>
          <a:xfrm>
            <a:off x="323850" y="1341438"/>
            <a:ext cx="8496300" cy="5400675"/>
          </a:xfrm>
        </p:spPr>
        <p:txBody>
          <a:bodyPr/>
          <a:lstStyle/>
          <a:p>
            <a:pPr marL="533400" indent="-533400">
              <a:buFont typeface="Arial" charset="0"/>
              <a:buNone/>
            </a:pPr>
            <a:r>
              <a:rPr lang="ru-RU" b="1" u="sng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Экономические: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Разрушены десятки городов, 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 Прекратилось каменное строительство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Замедление роста ремесла, сельского хозяйства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Изменение роли товарно-денежных отношений, застойное состояние собственности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Появление государственного феодализма, ограничение развития частной собственности</a:t>
            </a:r>
          </a:p>
          <a:p>
            <a:pPr marL="533400" indent="-533400">
              <a:buFont typeface="Arial" charset="0"/>
              <a:buAutoNum type="arabicParenR"/>
            </a:pPr>
            <a:r>
              <a:rPr lang="ru-RU" b="1" smtClean="0"/>
              <a:t>Экономическое отставание Руси от стран Европы на 50-100 лет</a:t>
            </a:r>
          </a:p>
        </p:txBody>
      </p:sp>
      <p:sp>
        <p:nvSpPr>
          <p:cNvPr id="66564" name="WordArt 2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792003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Последствия ордынского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 владычества.</a:t>
            </a: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body" sz="half" idx="1"/>
          </p:nvPr>
        </p:nvSpPr>
        <p:spPr>
          <a:xfrm>
            <a:off x="323850" y="1341438"/>
            <a:ext cx="8569325" cy="5400675"/>
          </a:xfrm>
        </p:spPr>
        <p:txBody>
          <a:bodyPr/>
          <a:lstStyle/>
          <a:p>
            <a:pPr marL="533400" indent="-533400">
              <a:buFont typeface="Arial" charset="0"/>
              <a:buNone/>
            </a:pPr>
            <a:r>
              <a:rPr lang="ru-RU" b="1" u="sng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Социальные :</a:t>
            </a:r>
          </a:p>
          <a:p>
            <a:pPr marL="533400" indent="-533400"/>
            <a:r>
              <a:rPr lang="ru-RU" b="1" smtClean="0"/>
              <a:t>Многие русские люди оказались в ордынской неволе</a:t>
            </a:r>
          </a:p>
          <a:p>
            <a:pPr marL="533400" indent="-533400"/>
            <a:r>
              <a:rPr lang="ru-RU" b="1" smtClean="0"/>
              <a:t>Рабское положение женщин и детей, продажа их на невольничьих рынках</a:t>
            </a:r>
          </a:p>
          <a:p>
            <a:pPr marL="533400" indent="-533400"/>
            <a:r>
              <a:rPr lang="ru-RU" b="1" smtClean="0"/>
              <a:t>Карающая структура не общества, а государства</a:t>
            </a:r>
          </a:p>
          <a:p>
            <a:pPr marL="533400" indent="-533400"/>
            <a:r>
              <a:rPr lang="ru-RU" b="1" smtClean="0"/>
              <a:t>Обязанности по отношению к монголо-татарам исполнялись независимо от того, давало ли это какие-нибудь права местным жителям</a:t>
            </a:r>
          </a:p>
          <a:p>
            <a:pPr marL="533400" indent="-533400"/>
            <a:r>
              <a:rPr lang="ru-RU" b="1" smtClean="0"/>
              <a:t>Демографический спад в обществе</a:t>
            </a:r>
          </a:p>
        </p:txBody>
      </p:sp>
      <p:sp>
        <p:nvSpPr>
          <p:cNvPr id="67588" name="WordArt 2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792003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Последствия ордынского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 владычества.</a:t>
            </a: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body" sz="half" idx="1"/>
          </p:nvPr>
        </p:nvSpPr>
        <p:spPr>
          <a:xfrm>
            <a:off x="323850" y="1341438"/>
            <a:ext cx="8569325" cy="5327650"/>
          </a:xfrm>
        </p:spPr>
        <p:txBody>
          <a:bodyPr/>
          <a:lstStyle/>
          <a:p>
            <a:pPr marL="533400" indent="-533400">
              <a:buFont typeface="Arial" charset="0"/>
              <a:buNone/>
            </a:pPr>
            <a:r>
              <a:rPr lang="ru-RU" b="1" u="sng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Культурные :</a:t>
            </a:r>
          </a:p>
          <a:p>
            <a:pPr marL="533400" indent="-533400"/>
            <a:r>
              <a:rPr lang="ru-RU" b="1" smtClean="0"/>
              <a:t>Погибли и расхищены материальные и художественные ценности, сгорели княжеские библиотеки, множество икон</a:t>
            </a:r>
          </a:p>
          <a:p>
            <a:pPr marL="533400" indent="-533400"/>
            <a:r>
              <a:rPr lang="ru-RU" b="1" smtClean="0"/>
              <a:t>Заимствование восточного варианта варварства</a:t>
            </a:r>
          </a:p>
          <a:p>
            <a:pPr marL="533400" indent="-533400"/>
            <a:r>
              <a:rPr lang="ru-RU" b="1" smtClean="0"/>
              <a:t>Заимствование лингвистических особенностей языка</a:t>
            </a:r>
          </a:p>
          <a:p>
            <a:pPr marL="533400" indent="-533400"/>
            <a:r>
              <a:rPr lang="ru-RU" b="1" smtClean="0"/>
              <a:t>Общий уровень падения культуры местного населения, застой творчества</a:t>
            </a:r>
          </a:p>
          <a:p>
            <a:pPr marL="533400" indent="-533400"/>
            <a:r>
              <a:rPr lang="ru-RU" b="1" smtClean="0"/>
              <a:t>Церковь оставалась единственным общенациональным общественным институтом</a:t>
            </a:r>
          </a:p>
        </p:txBody>
      </p:sp>
      <p:sp>
        <p:nvSpPr>
          <p:cNvPr id="68612" name="WordArt 2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7920037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Последствия ордынского</a:t>
            </a:r>
          </a:p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 владычества.</a:t>
            </a: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C10875-1477-470F-83DE-7F58DE421128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5298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Антоненкова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B792C7-18D1-4B30-9464-F80521E6A0A1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655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Подведение итога урока:</a:t>
            </a:r>
          </a:p>
        </p:txBody>
      </p:sp>
      <p:sp>
        <p:nvSpPr>
          <p:cNvPr id="5530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z="4400" b="1" smtClean="0"/>
              <a:t>Вопросы на </a:t>
            </a:r>
          </a:p>
          <a:p>
            <a:pPr>
              <a:buFont typeface="Arial" charset="0"/>
              <a:buNone/>
            </a:pPr>
            <a:r>
              <a:rPr lang="ru-RU" sz="4400" b="1" smtClean="0"/>
              <a:t>          стр. 127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55B2307-94C8-4AC5-83E4-F2C25FC3D22B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6322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Антоненкова А.В., учитель истории МОУ Будинской ООШ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9EC907-CFF3-44EA-A237-83A83A8B0677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56324" name="Прямоугольник 2"/>
          <p:cNvSpPr>
            <a:spLocks noChangeArrowheads="1"/>
          </p:cNvSpPr>
          <p:nvPr/>
        </p:nvSpPr>
        <p:spPr bwMode="auto">
          <a:xfrm>
            <a:off x="4859338" y="1125538"/>
            <a:ext cx="35290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задание: § 13, вопросы, записи, рабочая тетрадь</a:t>
            </a:r>
          </a:p>
        </p:txBody>
      </p:sp>
      <p:pic>
        <p:nvPicPr>
          <p:cNvPr id="56325" name="Picture 8" descr="history_b1_10_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04813"/>
            <a:ext cx="4181475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DC4065B-C6F8-4994-9258-0C75709F964C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8370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Антоненкова А.В., учитель истории МОУ Будинской ООШ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1C8DB-3700-45A9-BDBB-EFCA4AFEBD10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5837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000000"/>
                </a:solidFill>
                <a:latin typeface="Arial" charset="0"/>
                <a:hlinkClick r:id="rId2"/>
              </a:rPr>
              <a:t>http://muamuk.livejournal.com/248094.html?thread=1947678</a:t>
            </a:r>
            <a:r>
              <a:rPr lang="ru-RU" sz="1600" smtClean="0">
                <a:latin typeface="Arial" charset="0"/>
              </a:rPr>
              <a:t> </a:t>
            </a:r>
          </a:p>
          <a:p>
            <a:r>
              <a:rPr lang="ru-RU" sz="1600" smtClean="0">
                <a:solidFill>
                  <a:srgbClr val="000000"/>
                </a:solidFill>
                <a:latin typeface="Arial" charset="0"/>
                <a:hlinkClick r:id="rId3"/>
              </a:rPr>
              <a:t>http://images.rambler.ru/search?query=%D0%97%D0%BE%D0%BB%D0%BE%D1%82%D0%B0%D1%8F+%D0%9E%D1%80%D0%B4%D0%B0</a:t>
            </a:r>
            <a:endParaRPr lang="ru-RU" sz="1600" smtClean="0">
              <a:solidFill>
                <a:srgbClr val="000000"/>
              </a:solidFill>
              <a:latin typeface="Arial" charset="0"/>
            </a:endParaRPr>
          </a:p>
          <a:p>
            <a:r>
              <a:rPr lang="ru-RU" sz="1600" smtClean="0">
                <a:solidFill>
                  <a:srgbClr val="000000"/>
                </a:solidFill>
                <a:latin typeface="Arial" charset="0"/>
                <a:hlinkClick r:id="rId4"/>
              </a:rPr>
              <a:t>http://cultrus.roskultura.ru/foto/tv6.jpg</a:t>
            </a:r>
            <a:r>
              <a:rPr lang="ru-RU" sz="1600" smtClean="0">
                <a:latin typeface="Arial" charset="0"/>
              </a:rPr>
              <a:t> </a:t>
            </a:r>
          </a:p>
          <a:p>
            <a:r>
              <a:rPr lang="ru-RU" sz="1600" smtClean="0">
                <a:latin typeface="Arial" charset="0"/>
              </a:rPr>
              <a:t> </a:t>
            </a:r>
            <a:r>
              <a:rPr lang="ru-RU" sz="1600" smtClean="0">
                <a:solidFill>
                  <a:srgbClr val="000000"/>
                </a:solidFill>
                <a:latin typeface="Arial" charset="0"/>
                <a:hlinkClick r:id="rId5"/>
              </a:rPr>
              <a:t>http://img15.nnm.ru/a/e/4/b/d/82714fbb2e40c9fd6219d8a9d65.jpg</a:t>
            </a:r>
            <a:r>
              <a:rPr lang="ru-RU" sz="1600" smtClean="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3AF2EF4-6793-423E-A675-BEC5AB90097F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E3CB54-8F5C-4DC9-919D-20212CC35CF5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981075"/>
            <a:ext cx="4392612" cy="5400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algn="ctr"/>
            <a:r>
              <a:rPr lang="ru-RU" sz="2800" b="1">
                <a:solidFill>
                  <a:schemeClr val="tx1"/>
                </a:solidFill>
                <a:latin typeface="Arial" charset="0"/>
              </a:rPr>
              <a:t>1. </a:t>
            </a:r>
            <a:r>
              <a:rPr lang="ru-RU" sz="2800" b="1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Образование золотой Орды. Ордынское владычество на Руси.</a:t>
            </a:r>
          </a:p>
          <a:p>
            <a:pPr marL="457200" indent="-457200" algn="ctr"/>
            <a:r>
              <a:rPr lang="ru-RU" sz="2800" b="1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2. Повинности русского населения.</a:t>
            </a:r>
          </a:p>
          <a:p>
            <a:pPr marL="457200" indent="-457200" algn="ctr"/>
            <a:r>
              <a:rPr lang="ru-RU" sz="2800" b="1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3.  Борьба русского народа против ордынского владычества.</a:t>
            </a:r>
          </a:p>
          <a:p>
            <a:pPr marL="457200" indent="-457200" algn="ctr"/>
            <a:r>
              <a:rPr lang="ru-RU" sz="2800" b="1">
                <a:solidFill>
                  <a:srgbClr val="0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	4. Последствия ордынского владычества</a:t>
            </a:r>
            <a:r>
              <a:rPr lang="ru-RU" sz="2800" b="1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  <p:pic>
        <p:nvPicPr>
          <p:cNvPr id="28676" name="Прямоугольник 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0"/>
            <a:ext cx="3109912" cy="749300"/>
          </a:xfrm>
          <a:prstGeom prst="rect">
            <a:avLst/>
          </a:prstGeom>
          <a:solidFill>
            <a:srgbClr val="FFFF99"/>
          </a:solidFill>
          <a:ln w="222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7" name="Picture 8" descr="23440322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549275"/>
            <a:ext cx="34559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0" descr="1275124495_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716338"/>
            <a:ext cx="36004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4"/>
          <p:cNvSpPr>
            <a:spLocks noGrp="1"/>
          </p:cNvSpPr>
          <p:nvPr>
            <p:ph type="body" sz="half" idx="4294967295"/>
          </p:nvPr>
        </p:nvSpPr>
        <p:spPr>
          <a:xfrm>
            <a:off x="4572000" y="981075"/>
            <a:ext cx="4321175" cy="56165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b="1" smtClean="0"/>
              <a:t>В 1243 г. после возвращения из похода на центральную Европу Батый стал правителем собственного государства, входившего в состав Монгольской империи.</a:t>
            </a:r>
          </a:p>
        </p:txBody>
      </p:sp>
      <p:pic>
        <p:nvPicPr>
          <p:cNvPr id="30723" name="Picture 18" descr="569c59feb0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981075"/>
            <a:ext cx="39941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WordArt 2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79200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Образование Золотой Орды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83A3A3-D4B1-43D6-AB82-5AE4016C2B95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1D8AE1-24DE-4229-8176-6D1619DD59CC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32775" name="Picture 7" descr="Золотая Орда. Русские княжества. Киев. Сарай. Черное море. Каспийское море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3350"/>
            <a:ext cx="8785225" cy="658971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Rectangle 6"/>
          <p:cNvSpPr>
            <a:spLocks noGrp="1"/>
          </p:cNvSpPr>
          <p:nvPr>
            <p:ph type="body" sz="half" idx="2"/>
          </p:nvPr>
        </p:nvSpPr>
        <p:spPr>
          <a:xfrm>
            <a:off x="304800" y="5229225"/>
            <a:ext cx="8659813" cy="14732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/>
              <a:t>Столицей был город Сарай ( в переводе – дворец), располагался он недалеко от нынешнего города Астрахань. </a:t>
            </a:r>
          </a:p>
        </p:txBody>
      </p:sp>
      <p:sp>
        <p:nvSpPr>
          <p:cNvPr id="59399" name="WordArt 2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79200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Образование Золотой Орды</a:t>
            </a:r>
          </a:p>
        </p:txBody>
      </p:sp>
      <p:pic>
        <p:nvPicPr>
          <p:cNvPr id="59400" name="Picture 8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981075"/>
            <a:ext cx="7715250" cy="4214813"/>
          </a:xfrm>
          <a:noFill/>
          <a:ln/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1143000"/>
          </a:xfrm>
        </p:spPr>
        <p:txBody>
          <a:bodyPr/>
          <a:lstStyle/>
          <a:p>
            <a:r>
              <a:rPr lang="ru-RU" sz="3600" b="1" smtClean="0"/>
              <a:t>Русские земли не вошли в состав, но они попали в вассальную зависимость от Орды.</a:t>
            </a:r>
          </a:p>
        </p:txBody>
      </p:sp>
      <p:pic>
        <p:nvPicPr>
          <p:cNvPr id="61443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2060575"/>
            <a:ext cx="3744913" cy="4322763"/>
          </a:xfrm>
        </p:spPr>
      </p:pic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4572000" y="1916113"/>
            <a:ext cx="4248150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 1242 г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в северо-восточные княжества были отправлены послы, с требованием явиться к Батыю.</a:t>
            </a: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700213"/>
            <a:ext cx="3033713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611188" y="620713"/>
            <a:ext cx="7632700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32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Ярлык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r>
              <a:rPr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–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r>
              <a:rPr lang="ru-RU" sz="32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ханская грамота, дававшая право русским князьям властвовать в своих землях.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4716463" y="1628775"/>
            <a:ext cx="388778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Самым привлекательным был ярлык на </a:t>
            </a:r>
            <a:r>
              <a:rPr lang="ru-RU" sz="2800" b="1" u="sng">
                <a:solidFill>
                  <a:srgbClr val="CC0000"/>
                </a:solidFill>
                <a:latin typeface="Calibri" pitchFamily="34" charset="0"/>
              </a:rPr>
              <a:t>владимирское княжество</a:t>
            </a:r>
            <a:r>
              <a:rPr lang="ru-RU" sz="2800" b="1">
                <a:latin typeface="Calibri" pitchFamily="34" charset="0"/>
              </a:rPr>
              <a:t>, т.к. теперь не киевский князь, а владимирский имел право на старшинство.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687D762-E207-42AC-9394-F41A1F76936B}" type="datetime1">
              <a:rPr lang="ru-RU"/>
              <a:pPr>
                <a:defRPr/>
              </a:pPr>
              <a:t>12.03.2013</a:t>
            </a:fld>
            <a:endParaRPr lang="ru-RU"/>
          </a:p>
        </p:txBody>
      </p:sp>
      <p:sp>
        <p:nvSpPr>
          <p:cNvPr id="35842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>
            <a:off x="3124200" y="649287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Антоненкова А.В., учитель истории МОУ Будинской ООШ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BEE8EF-A9BF-473E-9E9B-28F66E6715F3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8313" y="1484313"/>
            <a:ext cx="4103687" cy="496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>
              <a:buFont typeface="Calibri" pitchFamily="34" charset="0"/>
              <a:buAutoNum type="arabicPeriod"/>
              <a:defRPr/>
            </a:pPr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1" name="Rectangle 17"/>
          <p:cNvSpPr>
            <a:spLocks noGrp="1"/>
          </p:cNvSpPr>
          <p:nvPr>
            <p:ph type="body" sz="half" idx="4294967295"/>
          </p:nvPr>
        </p:nvSpPr>
        <p:spPr>
          <a:xfrm>
            <a:off x="4284663" y="1052513"/>
            <a:ext cx="4535487" cy="5256212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2800" b="1" smtClean="0"/>
              <a:t>Поездки русских князей в Орду сопровождались унижениями и часто заканчивались их смертью.</a:t>
            </a:r>
            <a:r>
              <a:rPr lang="ru-RU" sz="2800" smtClean="0"/>
              <a:t> </a:t>
            </a:r>
          </a:p>
          <a:p>
            <a:pPr>
              <a:buFont typeface="Arial" charset="0"/>
              <a:buNone/>
            </a:pPr>
            <a:endParaRPr lang="ru-RU" b="1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3585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04813"/>
            <a:ext cx="3960813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54" name="Picture 14" descr="26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933825"/>
            <a:ext cx="3816350" cy="2495550"/>
          </a:xfrm>
          <a:prstGeom prst="rect">
            <a:avLst/>
          </a:prstGeom>
          <a:noFill/>
        </p:spPr>
      </p:pic>
      <p:pic>
        <p:nvPicPr>
          <p:cNvPr id="35856" name="Picture 16" descr="tv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3716338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Прямоугольник 5"/>
          <p:cNvSpPr>
            <a:spLocks noChangeArrowheads="1"/>
          </p:cNvSpPr>
          <p:nvPr/>
        </p:nvSpPr>
        <p:spPr bwMode="auto">
          <a:xfrm>
            <a:off x="6084888" y="2132013"/>
            <a:ext cx="2708275" cy="1296987"/>
          </a:xfrm>
          <a:prstGeom prst="rect">
            <a:avLst/>
          </a:prstGeom>
          <a:solidFill>
            <a:srgbClr val="CCFFFF"/>
          </a:solidFill>
          <a:ln w="349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Князь </a:t>
            </a:r>
          </a:p>
          <a:p>
            <a:pPr algn="ctr"/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Владимирский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95288" y="2276475"/>
            <a:ext cx="2663825" cy="1152525"/>
          </a:xfrm>
          <a:prstGeom prst="rect">
            <a:avLst/>
          </a:prstGeom>
          <a:solidFill>
            <a:srgbClr val="CC99FF"/>
          </a:solidFill>
          <a:ln w="349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Баскак</a:t>
            </a:r>
          </a:p>
        </p:txBody>
      </p:sp>
      <p:sp>
        <p:nvSpPr>
          <p:cNvPr id="34822" name="AutoShape 10"/>
          <p:cNvSpPr>
            <a:spLocks noChangeArrowheads="1"/>
          </p:cNvSpPr>
          <p:nvPr/>
        </p:nvSpPr>
        <p:spPr bwMode="auto">
          <a:xfrm rot="2197005">
            <a:off x="2511425" y="1444625"/>
            <a:ext cx="647700" cy="814388"/>
          </a:xfrm>
          <a:prstGeom prst="downArrow">
            <a:avLst>
              <a:gd name="adj1" fmla="val 50000"/>
              <a:gd name="adj2" fmla="val 314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8" name="WordArt 27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7920037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A6730"/>
                </a:solidFill>
                <a:latin typeface="Arial"/>
                <a:cs typeface="Arial"/>
              </a:rPr>
              <a:t>Образование Золотой Орды</a:t>
            </a:r>
          </a:p>
        </p:txBody>
      </p:sp>
      <p:sp>
        <p:nvSpPr>
          <p:cNvPr id="34829" name="Oval 13"/>
          <p:cNvSpPr>
            <a:spLocks noChangeArrowheads="1"/>
          </p:cNvSpPr>
          <p:nvPr/>
        </p:nvSpPr>
        <p:spPr bwMode="auto">
          <a:xfrm>
            <a:off x="3059113" y="908050"/>
            <a:ext cx="3025775" cy="936625"/>
          </a:xfrm>
          <a:prstGeom prst="ellipse">
            <a:avLst/>
          </a:prstGeom>
          <a:solidFill>
            <a:srgbClr val="FF99CC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Хан</a:t>
            </a:r>
          </a:p>
        </p:txBody>
      </p:sp>
      <p:sp>
        <p:nvSpPr>
          <p:cNvPr id="34830" name="AutoShape 10"/>
          <p:cNvSpPr>
            <a:spLocks noChangeArrowheads="1"/>
          </p:cNvSpPr>
          <p:nvPr/>
        </p:nvSpPr>
        <p:spPr bwMode="auto">
          <a:xfrm>
            <a:off x="4356100" y="1844675"/>
            <a:ext cx="647700" cy="814388"/>
          </a:xfrm>
          <a:prstGeom prst="downArrow">
            <a:avLst>
              <a:gd name="adj1" fmla="val 50000"/>
              <a:gd name="adj2" fmla="val 314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31" name="AutoShape 10"/>
          <p:cNvSpPr>
            <a:spLocks noChangeArrowheads="1"/>
          </p:cNvSpPr>
          <p:nvPr/>
        </p:nvSpPr>
        <p:spPr bwMode="auto">
          <a:xfrm rot="-3109384">
            <a:off x="6023769" y="1400969"/>
            <a:ext cx="647700" cy="814388"/>
          </a:xfrm>
          <a:prstGeom prst="downArrow">
            <a:avLst>
              <a:gd name="adj1" fmla="val 50000"/>
              <a:gd name="adj2" fmla="val 314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34832" name="AutoShape 10"/>
          <p:cNvSpPr>
            <a:spLocks noChangeArrowheads="1"/>
          </p:cNvSpPr>
          <p:nvPr/>
        </p:nvSpPr>
        <p:spPr bwMode="auto">
          <a:xfrm>
            <a:off x="1258888" y="3429000"/>
            <a:ext cx="647700" cy="814388"/>
          </a:xfrm>
          <a:prstGeom prst="downArrow">
            <a:avLst>
              <a:gd name="adj1" fmla="val 50000"/>
              <a:gd name="adj2" fmla="val 314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33" name="AutoShape 17"/>
          <p:cNvSpPr>
            <a:spLocks noChangeArrowheads="1"/>
          </p:cNvSpPr>
          <p:nvPr/>
        </p:nvSpPr>
        <p:spPr bwMode="auto">
          <a:xfrm>
            <a:off x="323850" y="4292600"/>
            <a:ext cx="2592388" cy="8651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412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/>
              <a:t>Резиденция во </a:t>
            </a:r>
          </a:p>
          <a:p>
            <a:pPr algn="ctr"/>
            <a:r>
              <a:rPr lang="ru-RU" sz="2400" b="1"/>
              <a:t>Владимире</a:t>
            </a:r>
          </a:p>
        </p:txBody>
      </p:sp>
      <p:sp>
        <p:nvSpPr>
          <p:cNvPr id="2" name="Прямоугольник 6"/>
          <p:cNvSpPr>
            <a:spLocks noChangeArrowheads="1"/>
          </p:cNvSpPr>
          <p:nvPr/>
        </p:nvSpPr>
        <p:spPr bwMode="auto">
          <a:xfrm>
            <a:off x="3240088" y="2852738"/>
            <a:ext cx="2663825" cy="1152525"/>
          </a:xfrm>
          <a:prstGeom prst="rect">
            <a:avLst/>
          </a:prstGeom>
          <a:solidFill>
            <a:srgbClr val="CC99FF"/>
          </a:solidFill>
          <a:ln w="349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Численники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11746443</TotalTime>
  <Words>376</Words>
  <Application>Microsoft Office PowerPoint</Application>
  <PresentationFormat>Экран (4:3)</PresentationFormat>
  <Paragraphs>79</Paragraphs>
  <Slides>17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Arial Unicode MS</vt:lpstr>
      <vt:lpstr>Tahoma</vt:lpstr>
      <vt:lpstr>Wingdings</vt:lpstr>
      <vt:lpstr>Times New Roman</vt:lpstr>
      <vt:lpstr>Тема Office</vt:lpstr>
      <vt:lpstr>1_Тема Office</vt:lpstr>
      <vt:lpstr>Тема урока:</vt:lpstr>
      <vt:lpstr>Слайд 2</vt:lpstr>
      <vt:lpstr>Слайд 3</vt:lpstr>
      <vt:lpstr>Слайд 4</vt:lpstr>
      <vt:lpstr>Слайд 5</vt:lpstr>
      <vt:lpstr>Русские земли не вошли в состав, но они попали в вассальную зависимость от Орды.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Подведение итога урока:</vt:lpstr>
      <vt:lpstr>Слайд 16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25</cp:revision>
  <dcterms:created xsi:type="dcterms:W3CDTF">2012-11-18T10:51:39Z</dcterms:created>
  <dcterms:modified xsi:type="dcterms:W3CDTF">2013-03-12T17:52:51Z</dcterms:modified>
</cp:coreProperties>
</file>